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7" r:id="rId3"/>
    <p:sldId id="363" r:id="rId4"/>
    <p:sldId id="329" r:id="rId5"/>
    <p:sldId id="345" r:id="rId6"/>
    <p:sldId id="317" r:id="rId7"/>
    <p:sldId id="291" r:id="rId8"/>
    <p:sldId id="346" r:id="rId9"/>
    <p:sldId id="348" r:id="rId10"/>
    <p:sldId id="312" r:id="rId11"/>
    <p:sldId id="347" r:id="rId12"/>
    <p:sldId id="314" r:id="rId13"/>
    <p:sldId id="315" r:id="rId14"/>
    <p:sldId id="292" r:id="rId15"/>
    <p:sldId id="335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64" r:id="rId24"/>
    <p:sldId id="362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AD1104-110A-4510-A093-53706C33269C}">
          <p14:sldIdLst>
            <p14:sldId id="256"/>
            <p14:sldId id="267"/>
            <p14:sldId id="363"/>
            <p14:sldId id="329"/>
            <p14:sldId id="345"/>
            <p14:sldId id="317"/>
            <p14:sldId id="291"/>
            <p14:sldId id="346"/>
            <p14:sldId id="348"/>
            <p14:sldId id="312"/>
            <p14:sldId id="347"/>
            <p14:sldId id="314"/>
            <p14:sldId id="315"/>
            <p14:sldId id="292"/>
            <p14:sldId id="335"/>
            <p14:sldId id="365"/>
            <p14:sldId id="366"/>
            <p14:sldId id="367"/>
            <p14:sldId id="368"/>
            <p14:sldId id="369"/>
            <p14:sldId id="370"/>
            <p14:sldId id="371"/>
            <p14:sldId id="364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86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78440" autoAdjust="0"/>
  </p:normalViewPr>
  <p:slideViewPr>
    <p:cSldViewPr snapToGrid="0" snapToObjects="1">
      <p:cViewPr varScale="1">
        <p:scale>
          <a:sx n="56" d="100"/>
          <a:sy n="56" d="100"/>
        </p:scale>
        <p:origin x="1452" y="56"/>
      </p:cViewPr>
      <p:guideLst>
        <p:guide orient="horz" pos="3786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EEE6-EB00-444A-90BB-AB2BFCBD0EA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A844-C922-4E05-8F38-DCF65F9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1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9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74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57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5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3DA61-DDCE-449D-9C0A-30CD711C885C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58EB-B043-45DD-AA39-206FE78F2409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438B-72D4-4A45-9D4B-6F2DC043141B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FE80-4E32-44DF-ABB5-CBC902516397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6728-A8C2-49FE-8438-326C0EDB9531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0E466-03C0-41CA-8176-61854E9CA549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9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B350-704D-4F26-9A9A-7A0D0E27FEA7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CCD9-3A1B-400A-A68E-CE8C534BEF9A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50CB-6B2E-4AC1-B68E-35D9BF5C9A0F}" type="datetime1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E3F5-71CE-414C-ADB8-1C7D4F5548B2}" type="datetime1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8DCD-BDF2-4718-8D3C-B55C290C9A02}" type="datetime1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C7432-AFCC-4F00-B477-EC8BC5297891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F99E-CAD9-45C1-926E-93EB2E600E7F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X5iFECva1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GifYzTiD7X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Inheritance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</a:t>
            </a:r>
            <a:r>
              <a:rPr lang="en-US" dirty="0" smtClean="0"/>
              <a:t>12.1 </a:t>
            </a:r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Every object knows its class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3029" y="117565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5" name="Oval 4"/>
          <p:cNvSpPr/>
          <p:nvPr/>
        </p:nvSpPr>
        <p:spPr>
          <a:xfrm>
            <a:off x="914399" y="4212771"/>
            <a:ext cx="2242458" cy="220549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HELI-SPEED =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(field [IMG ...][BOMB-SPEED ...])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(after-tick)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(after-mouse-event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06686" y="4120243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(field [HELI-IMG ...][HELI-SPEED ...])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(after-tick)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(after-mouse-event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1970315" y="2019300"/>
            <a:ext cx="252548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2525486"/>
            <a:ext cx="664028" cy="8436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6"/>
            <a:endCxn id="9" idx="1"/>
          </p:cNvCxnSpPr>
          <p:nvPr/>
        </p:nvCxnSpPr>
        <p:spPr>
          <a:xfrm flipV="1">
            <a:off x="3156857" y="5049724"/>
            <a:ext cx="1349829" cy="2657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Every object knows its class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3029" y="117565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5" name="Oval 4"/>
          <p:cNvSpPr/>
          <p:nvPr/>
        </p:nvSpPr>
        <p:spPr>
          <a:xfrm>
            <a:off x="914399" y="4212771"/>
            <a:ext cx="2242458" cy="220549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HELI-SPEED =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(field [IMG ...][BOMB-SPEED ...])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(after-tick)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(after-mouse-event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06686" y="4120243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(field [HELI-IMG ...][HELI-SPEED ...])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(after-tick)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(after-mouse-event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1970315" y="2019300"/>
            <a:ext cx="252548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 flipV="1">
            <a:off x="3831772" y="2525486"/>
            <a:ext cx="664028" cy="8436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6"/>
            <a:endCxn id="9" idx="1"/>
          </p:cNvCxnSpPr>
          <p:nvPr/>
        </p:nvCxnSpPr>
        <p:spPr>
          <a:xfrm flipV="1">
            <a:off x="3156857" y="5049724"/>
            <a:ext cx="1349829" cy="2657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5-Point Star 10"/>
          <p:cNvSpPr/>
          <p:nvPr/>
        </p:nvSpPr>
        <p:spPr>
          <a:xfrm>
            <a:off x="598713" y="3423557"/>
            <a:ext cx="315686" cy="337457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1074225" y="2356756"/>
            <a:ext cx="315686" cy="337457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4641187" y="2062842"/>
            <a:ext cx="315686" cy="337457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744686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(send  after-tick)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Straight Arrow Connector 9"/>
          <p:cNvCxnSpPr>
            <a:endCxn id="4" idx="4"/>
          </p:cNvCxnSpPr>
          <p:nvPr/>
        </p:nvCxnSpPr>
        <p:spPr>
          <a:xfrm flipV="1">
            <a:off x="838200" y="2862943"/>
            <a:ext cx="288472" cy="1066409"/>
          </a:xfrm>
          <a:prstGeom prst="straightConnector1">
            <a:avLst/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4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2" grpId="1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3029" y="117565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5" name="Oval 4"/>
          <p:cNvSpPr/>
          <p:nvPr/>
        </p:nvSpPr>
        <p:spPr>
          <a:xfrm>
            <a:off x="914399" y="4212771"/>
            <a:ext cx="2242458" cy="220549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HELI-SPEED =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(field [IMG ...][BOMB-SPEED ...])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(after-tick)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(after-mouse-event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06686" y="4120243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(field [HELI-IMG ...][HELI-SPEED ...])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(after-tick)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(after-mouse-event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744686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(send  after-tick)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598713" y="3423557"/>
            <a:ext cx="315686" cy="337457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2481943" y="3053442"/>
            <a:ext cx="315686" cy="337457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4687683" y="2062842"/>
            <a:ext cx="315686" cy="337457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36908" y="3239146"/>
            <a:ext cx="1301858" cy="681925"/>
          </a:xfrm>
          <a:custGeom>
            <a:avLst/>
            <a:gdLst>
              <a:gd name="connsiteX0" fmla="*/ 0 w 1301858"/>
              <a:gd name="connsiteY0" fmla="*/ 681925 h 681925"/>
              <a:gd name="connsiteX1" fmla="*/ 216977 w 1301858"/>
              <a:gd name="connsiteY1" fmla="*/ 0 h 681925"/>
              <a:gd name="connsiteX2" fmla="*/ 1301858 w 1301858"/>
              <a:gd name="connsiteY2" fmla="*/ 0 h 68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1858" h="681925">
                <a:moveTo>
                  <a:pt x="0" y="681925"/>
                </a:moveTo>
                <a:lnTo>
                  <a:pt x="216977" y="0"/>
                </a:lnTo>
                <a:lnTo>
                  <a:pt x="1301858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4" idx="6"/>
          </p:cNvCxnSpPr>
          <p:nvPr/>
        </p:nvCxnSpPr>
        <p:spPr>
          <a:xfrm>
            <a:off x="1970315" y="2019300"/>
            <a:ext cx="254725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6"/>
          </p:cNvCxnSpPr>
          <p:nvPr/>
        </p:nvCxnSpPr>
        <p:spPr>
          <a:xfrm flipV="1">
            <a:off x="3831772" y="2712203"/>
            <a:ext cx="674914" cy="6569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6"/>
            <a:endCxn id="9" idx="1"/>
          </p:cNvCxnSpPr>
          <p:nvPr/>
        </p:nvCxnSpPr>
        <p:spPr>
          <a:xfrm flipV="1">
            <a:off x="3156857" y="5049724"/>
            <a:ext cx="1349829" cy="2657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1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5" grpId="1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object knows its class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3029" y="1175657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5" name="Oval 4"/>
          <p:cNvSpPr/>
          <p:nvPr/>
        </p:nvSpPr>
        <p:spPr>
          <a:xfrm>
            <a:off x="914399" y="4212771"/>
            <a:ext cx="2242458" cy="220549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10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20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HELI-SPEED =</a:t>
            </a:r>
          </a:p>
        </p:txBody>
      </p:sp>
      <p:sp>
        <p:nvSpPr>
          <p:cNvPr id="6" name="Oval 5"/>
          <p:cNvSpPr/>
          <p:nvPr/>
        </p:nvSpPr>
        <p:spPr>
          <a:xfrm>
            <a:off x="2144486" y="2525485"/>
            <a:ext cx="1687286" cy="168728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= 15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 = 35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= 10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06686" y="1417638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 r)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(field [IMG ...][BOMB-SPEED ...])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(after-tick)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(after-mouse-event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06686" y="4120243"/>
            <a:ext cx="4637314" cy="185896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(class* () 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(init-field x y)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(field [HELI-IMG ...][HELI-SPEED ...])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(after-tick)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(define/public (after-mouse-event ...)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...)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744686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(send  after-tick)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598713" y="3423557"/>
            <a:ext cx="315686" cy="337457"/>
          </a:xfrm>
          <a:prstGeom prst="star5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6"/>
          </p:cNvCxnSpPr>
          <p:nvPr/>
        </p:nvCxnSpPr>
        <p:spPr>
          <a:xfrm>
            <a:off x="1970315" y="2019300"/>
            <a:ext cx="252548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</p:cNvCxnSpPr>
          <p:nvPr/>
        </p:nvCxnSpPr>
        <p:spPr>
          <a:xfrm flipV="1">
            <a:off x="3831772" y="2628900"/>
            <a:ext cx="664028" cy="7402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1"/>
          </p:cNvCxnSpPr>
          <p:nvPr/>
        </p:nvCxnSpPr>
        <p:spPr>
          <a:xfrm>
            <a:off x="833437" y="3929352"/>
            <a:ext cx="409362" cy="606406"/>
          </a:xfrm>
          <a:prstGeom prst="straightConnector1">
            <a:avLst/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-Point Star 24"/>
          <p:cNvSpPr/>
          <p:nvPr/>
        </p:nvSpPr>
        <p:spPr>
          <a:xfrm>
            <a:off x="1877785" y="5672818"/>
            <a:ext cx="315686" cy="337457"/>
          </a:xfrm>
          <a:prstGeom prst="star5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4732000" y="4823055"/>
            <a:ext cx="315686" cy="337457"/>
          </a:xfrm>
          <a:prstGeom prst="star5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5" idx="6"/>
          </p:cNvCxnSpPr>
          <p:nvPr/>
        </p:nvCxnSpPr>
        <p:spPr>
          <a:xfrm flipV="1">
            <a:off x="3156857" y="5049724"/>
            <a:ext cx="1338943" cy="2657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5" grpId="1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4282" y="664029"/>
            <a:ext cx="3961254" cy="18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= (class* object% ()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(field x y radius selected?)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(on-tick) ...)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(define/public (on-mouse ...) ...)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(define/public (add-to-scene s) ...)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4282" y="3416967"/>
            <a:ext cx="3961254" cy="31402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FlashingBall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= (class* Ball% ()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rgbClr val="FF0000"/>
                </a:solidFill>
              </a:rPr>
              <a:t>inherit-field</a:t>
            </a:r>
            <a:r>
              <a:rPr lang="en-US" dirty="0" smtClean="0">
                <a:solidFill>
                  <a:schemeClr val="tx1"/>
                </a:solidFill>
              </a:rPr>
              <a:t> x y radius selected?)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(field time-left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(define/public (on-tick) ...)</a:t>
            </a:r>
          </a:p>
          <a:p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 (define/public (on-mouse ...)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(define/override (add-to-scene 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(if (zero? time-left) ...)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(place-image ... x y s))    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24863" y="2550695"/>
            <a:ext cx="252663" cy="986589"/>
          </a:xfrm>
          <a:custGeom>
            <a:avLst/>
            <a:gdLst>
              <a:gd name="connsiteX0" fmla="*/ 252663 w 252663"/>
              <a:gd name="connsiteY0" fmla="*/ 986589 h 986589"/>
              <a:gd name="connsiteX1" fmla="*/ 0 w 252663"/>
              <a:gd name="connsiteY1" fmla="*/ 0 h 98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663" h="986589">
                <a:moveTo>
                  <a:pt x="252663" y="986589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358" y="1010653"/>
            <a:ext cx="335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(define b1 (new </a:t>
            </a:r>
            <a:r>
              <a:rPr lang="en-US" dirty="0" err="1" smtClean="0"/>
              <a:t>FlashingBall</a:t>
            </a:r>
            <a:r>
              <a:rPr lang="en-US" dirty="0" smtClean="0"/>
              <a:t>% ...))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7358" y="1636295"/>
            <a:ext cx="249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b1 add-to-scene 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7358" y="2261937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b1 on-tick)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358" y="2887579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b1 launch-missiles)</a:t>
            </a:r>
            <a:endParaRPr lang="en-US" dirty="0"/>
          </a:p>
        </p:txBody>
      </p:sp>
      <p:sp>
        <p:nvSpPr>
          <p:cNvPr id="19" name="5-Point Star 18"/>
          <p:cNvSpPr/>
          <p:nvPr/>
        </p:nvSpPr>
        <p:spPr>
          <a:xfrm>
            <a:off x="3061644" y="1636295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2282585" y="2283995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3061644" y="288757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2685" y="0"/>
            <a:ext cx="5118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object searches its inheritance chain for a suitable method</a:t>
            </a:r>
            <a:endParaRPr lang="en-US" sz="28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17358" y="4066674"/>
            <a:ext cx="3726924" cy="2117558"/>
            <a:chOff x="517358" y="4066674"/>
            <a:chExt cx="3726924" cy="2117558"/>
          </a:xfrm>
        </p:grpSpPr>
        <p:sp>
          <p:nvSpPr>
            <p:cNvPr id="10" name="Oval 9"/>
            <p:cNvSpPr/>
            <p:nvPr/>
          </p:nvSpPr>
          <p:spPr>
            <a:xfrm>
              <a:off x="1227221" y="4066674"/>
              <a:ext cx="2105526" cy="21175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x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y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radius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selected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time-left = 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358" y="4184073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cxnSp>
          <p:nvCxnSpPr>
            <p:cNvPr id="3" name="Straight Arrow Connector 2"/>
            <p:cNvCxnSpPr>
              <a:stCxn id="16" idx="3"/>
            </p:cNvCxnSpPr>
            <p:nvPr/>
          </p:nvCxnSpPr>
          <p:spPr>
            <a:xfrm>
              <a:off x="940872" y="4368739"/>
              <a:ext cx="459099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6"/>
              <a:endCxn id="6" idx="1"/>
            </p:cNvCxnSpPr>
            <p:nvPr/>
          </p:nvCxnSpPr>
          <p:spPr>
            <a:xfrm flipV="1">
              <a:off x="3332747" y="4987089"/>
              <a:ext cx="911535" cy="1383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5-Point Star 23"/>
          <p:cNvSpPr/>
          <p:nvPr/>
        </p:nvSpPr>
        <p:spPr>
          <a:xfrm>
            <a:off x="2947344" y="4789571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4265449" y="5739846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7534886" y="4553405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6829447" y="1502945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8" name="5-Point Star 27"/>
          <p:cNvSpPr/>
          <p:nvPr/>
        </p:nvSpPr>
        <p:spPr>
          <a:xfrm>
            <a:off x="2897010" y="4552342"/>
            <a:ext cx="228599" cy="266700"/>
          </a:xfrm>
          <a:prstGeom prst="star5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" name="5-Point Star 29"/>
          <p:cNvSpPr/>
          <p:nvPr/>
        </p:nvSpPr>
        <p:spPr>
          <a:xfrm>
            <a:off x="2971677" y="512194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1" name="5-Point Star 30"/>
          <p:cNvSpPr/>
          <p:nvPr/>
        </p:nvSpPr>
        <p:spPr>
          <a:xfrm>
            <a:off x="7689144" y="423538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2" name="5-Point Star 31"/>
          <p:cNvSpPr/>
          <p:nvPr/>
        </p:nvSpPr>
        <p:spPr>
          <a:xfrm>
            <a:off x="7460545" y="1061969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1" decel="4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8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overriding-defaults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flashing ball was an example of the </a:t>
            </a:r>
            <a:r>
              <a:rPr lang="en-US" sz="2800" i="1" dirty="0" smtClean="0">
                <a:solidFill>
                  <a:srgbClr val="FF0000"/>
                </a:solidFill>
              </a:rPr>
              <a:t>overriding-defaults</a:t>
            </a:r>
            <a:r>
              <a:rPr lang="en-US" sz="2800" dirty="0" smtClean="0"/>
              <a:t> pattern.  In the overriding-defaults pattern:</a:t>
            </a:r>
            <a:endParaRPr lang="en-US" sz="2800" dirty="0"/>
          </a:p>
          <a:p>
            <a:r>
              <a:rPr lang="en-US" sz="2800" dirty="0" smtClean="0"/>
              <a:t>The superclass has a complete set of behaviors</a:t>
            </a:r>
          </a:p>
          <a:p>
            <a:r>
              <a:rPr lang="en-US" sz="2800" dirty="0" smtClean="0"/>
              <a:t>The subclass makes an incremental change in these behaviors by overriding some of them.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and </a:t>
            </a:r>
            <a:r>
              <a:rPr lang="en-US" b="1" dirty="0" smtClean="0"/>
              <a:t>this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method in the superclass refers to </a:t>
            </a:r>
            <a:r>
              <a:rPr lang="en-US" b="1" dirty="0" smtClean="0"/>
              <a:t>this</a:t>
            </a:r>
            <a:r>
              <a:rPr lang="en-US" dirty="0" smtClean="0"/>
              <a:t>, where do you look for the method?</a:t>
            </a:r>
          </a:p>
          <a:p>
            <a:r>
              <a:rPr lang="en-US" dirty="0" smtClean="0"/>
              <a:t>Answer: in the original object.</a:t>
            </a:r>
          </a:p>
          <a:p>
            <a:r>
              <a:rPr lang="en-US" dirty="0" smtClean="0"/>
              <a:t>Consider the following class hierarchy: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4282" y="664029"/>
            <a:ext cx="3961254" cy="18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= (class* object% ()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(field x y radius selected?)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(define/public (m1 x) (send this m2 x))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(define/public (m2 x) “wrong”)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4282" y="3416967"/>
            <a:ext cx="3961254" cy="31402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FlashingBall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= (class* Ball% ()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(define/override (m2 x) “right”)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24863" y="2550695"/>
            <a:ext cx="252663" cy="986589"/>
          </a:xfrm>
          <a:custGeom>
            <a:avLst/>
            <a:gdLst>
              <a:gd name="connsiteX0" fmla="*/ 252663 w 252663"/>
              <a:gd name="connsiteY0" fmla="*/ 986589 h 986589"/>
              <a:gd name="connsiteX1" fmla="*/ 0 w 252663"/>
              <a:gd name="connsiteY1" fmla="*/ 0 h 98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2663" h="986589">
                <a:moveTo>
                  <a:pt x="252663" y="986589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7358" y="1010653"/>
            <a:ext cx="3358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(define b1 (new </a:t>
            </a:r>
            <a:r>
              <a:rPr lang="en-US" dirty="0" err="1" smtClean="0"/>
              <a:t>FlashingBall</a:t>
            </a:r>
            <a:r>
              <a:rPr lang="en-US" dirty="0" smtClean="0"/>
              <a:t>% ...))</a:t>
            </a:r>
          </a:p>
          <a:p>
            <a:r>
              <a:rPr lang="en-US" dirty="0" smtClean="0"/>
              <a:t>(send b1 m1 33)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2685" y="0"/>
            <a:ext cx="5118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Searching for a method of </a:t>
            </a:r>
            <a:r>
              <a:rPr lang="en-US" sz="2800" b="1" dirty="0" smtClean="0"/>
              <a:t>this</a:t>
            </a:r>
            <a:endParaRPr lang="en-US" sz="28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517358" y="4452778"/>
            <a:ext cx="3726924" cy="2117558"/>
            <a:chOff x="517358" y="4066674"/>
            <a:chExt cx="3726924" cy="2117558"/>
          </a:xfrm>
        </p:grpSpPr>
        <p:sp>
          <p:nvSpPr>
            <p:cNvPr id="10" name="Oval 9"/>
            <p:cNvSpPr/>
            <p:nvPr/>
          </p:nvSpPr>
          <p:spPr>
            <a:xfrm>
              <a:off x="1227221" y="4066674"/>
              <a:ext cx="2105526" cy="2117558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x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y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radius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selected = ...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time-left = 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358" y="4184073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b1</a:t>
              </a:r>
              <a:endParaRPr lang="en-US" dirty="0"/>
            </a:p>
          </p:txBody>
        </p:sp>
        <p:cxnSp>
          <p:nvCxnSpPr>
            <p:cNvPr id="3" name="Straight Arrow Connector 2"/>
            <p:cNvCxnSpPr>
              <a:stCxn id="16" idx="3"/>
            </p:cNvCxnSpPr>
            <p:nvPr/>
          </p:nvCxnSpPr>
          <p:spPr>
            <a:xfrm>
              <a:off x="940872" y="4368739"/>
              <a:ext cx="459099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0" idx="6"/>
              <a:endCxn id="6" idx="1"/>
            </p:cNvCxnSpPr>
            <p:nvPr/>
          </p:nvCxnSpPr>
          <p:spPr>
            <a:xfrm flipV="1">
              <a:off x="3332747" y="4987089"/>
              <a:ext cx="911535" cy="1383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464" y="1682323"/>
            <a:ext cx="3491506" cy="24622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we send </a:t>
            </a:r>
            <a:r>
              <a:rPr lang="en-US" sz="1400" b="1" dirty="0" smtClean="0"/>
              <a:t>b1</a:t>
            </a:r>
            <a:r>
              <a:rPr lang="en-US" sz="1400" dirty="0" smtClean="0"/>
              <a:t> an </a:t>
            </a:r>
            <a:r>
              <a:rPr lang="en-US" sz="1400" b="1" dirty="0" smtClean="0"/>
              <a:t>m1</a:t>
            </a:r>
            <a:r>
              <a:rPr lang="en-US" sz="1400" dirty="0" smtClean="0"/>
              <a:t> message, what happens?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It searches its own methods for an </a:t>
            </a:r>
            <a:r>
              <a:rPr lang="en-US" sz="1400" b="1" dirty="0" smtClean="0"/>
              <a:t>m1</a:t>
            </a:r>
            <a:r>
              <a:rPr lang="en-US" sz="1400" dirty="0" smtClean="0"/>
              <a:t> method, and finds none.</a:t>
            </a:r>
          </a:p>
          <a:p>
            <a:pPr marL="342900" indent="-342900">
              <a:buAutoNum type="arabicParenR"/>
            </a:pPr>
            <a:r>
              <a:rPr lang="en-US" sz="1400" dirty="0" smtClean="0"/>
              <a:t>It searches it superclass for an </a:t>
            </a:r>
            <a:r>
              <a:rPr lang="en-US" sz="1400" b="1" dirty="0" smtClean="0"/>
              <a:t>m1</a:t>
            </a:r>
            <a:r>
              <a:rPr lang="en-US" sz="1400" dirty="0" smtClean="0"/>
              <a:t> method.  This time it finds one, which says to send </a:t>
            </a:r>
            <a:r>
              <a:rPr lang="en-US" sz="1400" b="1" dirty="0" smtClean="0"/>
              <a:t>this</a:t>
            </a:r>
            <a:r>
              <a:rPr lang="en-US" sz="1400" dirty="0" smtClean="0"/>
              <a:t> an </a:t>
            </a:r>
            <a:r>
              <a:rPr lang="en-US" sz="1400" b="1" dirty="0" smtClean="0"/>
              <a:t>m2</a:t>
            </a:r>
            <a:r>
              <a:rPr lang="en-US" sz="1400" dirty="0" smtClean="0"/>
              <a:t> message.</a:t>
            </a:r>
          </a:p>
          <a:p>
            <a:pPr marL="342900" indent="-342900">
              <a:buAutoNum type="arabicParenR"/>
            </a:pPr>
            <a:r>
              <a:rPr lang="en-US" sz="1400" b="1" dirty="0" smtClean="0"/>
              <a:t>this</a:t>
            </a:r>
            <a:r>
              <a:rPr lang="en-US" sz="1400" dirty="0" smtClean="0"/>
              <a:t> still refers to </a:t>
            </a:r>
            <a:r>
              <a:rPr lang="en-US" sz="1400" b="1" dirty="0" smtClean="0"/>
              <a:t>b1</a:t>
            </a:r>
            <a:r>
              <a:rPr lang="en-US" sz="1400" dirty="0" smtClean="0"/>
              <a:t>. So </a:t>
            </a:r>
            <a:r>
              <a:rPr lang="en-US" sz="1400" b="1" dirty="0" smtClean="0"/>
              <a:t>b1</a:t>
            </a:r>
            <a:r>
              <a:rPr lang="en-US" sz="1400" dirty="0" smtClean="0"/>
              <a:t> starts searching  for an </a:t>
            </a:r>
            <a:r>
              <a:rPr lang="en-US" sz="1400" b="1" dirty="0" smtClean="0"/>
              <a:t>m2</a:t>
            </a:r>
            <a:r>
              <a:rPr lang="en-US" sz="1400" dirty="0" smtClean="0"/>
              <a:t> method.  </a:t>
            </a:r>
            <a:endParaRPr lang="en-US" sz="1400" dirty="0"/>
          </a:p>
          <a:p>
            <a:pPr marL="342900" indent="-342900">
              <a:buAutoNum type="arabicParenR"/>
            </a:pPr>
            <a:r>
              <a:rPr lang="en-US" sz="1400" dirty="0" smtClean="0"/>
              <a:t>It finds the m2 method in  its local table, and returns the string “right”.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83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the subclass doesn’t need to change the behavior of the superclass’s method; instead it just needs to add behavior to the existing method.</a:t>
            </a:r>
          </a:p>
          <a:p>
            <a:r>
              <a:rPr lang="en-US" b="1" dirty="0" smtClean="0"/>
              <a:t>(super </a:t>
            </a:r>
            <a:r>
              <a:rPr lang="en-US" i="1" dirty="0" smtClean="0"/>
              <a:t>method</a:t>
            </a:r>
            <a:r>
              <a:rPr lang="en-US" b="1" dirty="0" smtClean="0"/>
              <a:t> </a:t>
            </a:r>
            <a:r>
              <a:rPr lang="en-US" i="1" dirty="0" err="1" smtClean="0"/>
              <a:t>args</a:t>
            </a:r>
            <a:r>
              <a:rPr lang="en-US" b="1" dirty="0" smtClean="0"/>
              <a:t> </a:t>
            </a:r>
            <a:r>
              <a:rPr lang="en-US" dirty="0" smtClean="0"/>
              <a:t>…</a:t>
            </a:r>
            <a:r>
              <a:rPr lang="en-US" b="1" dirty="0" smtClean="0"/>
              <a:t>) </a:t>
            </a:r>
            <a:r>
              <a:rPr lang="en-US" dirty="0" smtClean="0"/>
              <a:t>calls the method named method in the superclass of the class in which the method is defined.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</a:t>
            </a:r>
            <a:r>
              <a:rPr lang="en-US" b="1" dirty="0" smtClean="0"/>
              <a:t>super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(define the-superclass%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object%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(... big-hairy function of x ...))))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(define the-subclass%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the-superclass%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(... Same big hairy function,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   but now of x+1 ...))))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05445" y="5527964"/>
            <a:ext cx="4062846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We don’t want to have to write out the big hairy function again.  Can we avoid this repeated code?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867891" y="3158836"/>
            <a:ext cx="187036" cy="7377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5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Points for this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is a technique for generalizing over common parts of class implementations.</a:t>
            </a:r>
          </a:p>
          <a:p>
            <a:r>
              <a:rPr lang="en-US" dirty="0" smtClean="0"/>
              <a:t>When we create such a generalization, we specialize by </a:t>
            </a:r>
            <a:r>
              <a:rPr lang="en-US" dirty="0" err="1" smtClean="0"/>
              <a:t>subclassing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Languages with inheritance have many new design choices.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for </a:t>
            </a:r>
            <a:r>
              <a:rPr lang="en-US" b="1" dirty="0" smtClean="0"/>
              <a:t>super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(define the-superclass%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object%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(... big-hairy function of x ...))))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(define the-subclass%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the-superclass%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(super m1 (+ x 1)))))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5671" y="6031888"/>
            <a:ext cx="3075710" cy="415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 smtClean="0"/>
              <a:t>This calls m1 in the superclass.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867891" y="3158836"/>
            <a:ext cx="187036" cy="73775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flipH="1" flipV="1">
            <a:off x="2608118" y="4914937"/>
            <a:ext cx="675408" cy="1116951"/>
          </a:xfrm>
          <a:prstGeom prst="straightConnector1">
            <a:avLst/>
          </a:prstGeom>
          <a:solidFill>
            <a:schemeClr val="accent3">
              <a:lumMod val="40000"/>
              <a:lumOff val="60000"/>
            </a:schemeClr>
          </a:solidFill>
          <a:ln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4707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can call any method in the </a:t>
            </a:r>
            <a:r>
              <a:rPr lang="en-US" b="1" dirty="0" smtClean="0"/>
              <a:t>super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936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(define the-superclass%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object%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(define/public (m1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(... big-hairy function of x ...))))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(define the-subclass%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(class* the-superclass% ()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(define/public (m2 x)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(super m1 (+ x 1)))))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867891" y="3158836"/>
            <a:ext cx="187036" cy="73775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58791" y="4062846"/>
            <a:ext cx="2722418" cy="9975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 method </a:t>
            </a:r>
            <a:r>
              <a:rPr lang="en-US" b="1" dirty="0" smtClean="0"/>
              <a:t>m2</a:t>
            </a:r>
            <a:r>
              <a:rPr lang="en-US" dirty="0" smtClean="0"/>
              <a:t> in the subclass calls method </a:t>
            </a:r>
            <a:r>
              <a:rPr lang="en-US" b="1" dirty="0" smtClean="0"/>
              <a:t>m1</a:t>
            </a:r>
            <a:r>
              <a:rPr lang="en-US" dirty="0" smtClean="0"/>
              <a:t> in the superclass.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</a:t>
            </a:r>
            <a:r>
              <a:rPr lang="en-US" dirty="0" smtClean="0"/>
              <a:t> and </a:t>
            </a:r>
            <a:r>
              <a:rPr lang="en-US" b="1" dirty="0" smtClean="0"/>
              <a:t>super</a:t>
            </a:r>
            <a:r>
              <a:rPr lang="en-US" dirty="0" smtClean="0"/>
              <a:t>, summarized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rules for this and super can be summarized as:</a:t>
            </a:r>
          </a:p>
          <a:p>
            <a:pPr marL="0" indent="0" algn="ctr">
              <a:buNone/>
            </a:pPr>
            <a:r>
              <a:rPr lang="en-US" b="1" dirty="0" smtClean="0"/>
              <a:t>this</a:t>
            </a:r>
            <a:r>
              <a:rPr lang="en-US" dirty="0" smtClean="0"/>
              <a:t> is dynamic, </a:t>
            </a:r>
            <a:r>
              <a:rPr lang="en-US" b="1" dirty="0" smtClean="0"/>
              <a:t>super</a:t>
            </a:r>
            <a:r>
              <a:rPr lang="en-US" dirty="0" smtClean="0"/>
              <a:t> is static </a:t>
            </a:r>
            <a:endParaRPr lang="en-US" dirty="0"/>
          </a:p>
          <a:p>
            <a:r>
              <a:rPr lang="en-US" dirty="0" smtClean="0"/>
              <a:t>This simple rule can lead to interesting behavior</a:t>
            </a:r>
          </a:p>
          <a:p>
            <a:pPr lvl="1"/>
            <a:r>
              <a:rPr lang="en-US" dirty="0" smtClean="0"/>
              <a:t>Do GP 12.1 and 12.2 to learn more about this.</a:t>
            </a:r>
          </a:p>
          <a:p>
            <a:r>
              <a:rPr lang="en-US" dirty="0" smtClean="0"/>
              <a:t>We will take great advantage of the dynamic nature of </a:t>
            </a:r>
            <a:r>
              <a:rPr lang="en-US" b="1" dirty="0" smtClean="0"/>
              <a:t>this</a:t>
            </a:r>
            <a:r>
              <a:rPr lang="en-US" dirty="0" smtClean="0"/>
              <a:t> in the next lesson.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Lesson 12.1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how to define </a:t>
            </a:r>
            <a:r>
              <a:rPr lang="en-US" dirty="0" err="1"/>
              <a:t>superclasses</a:t>
            </a:r>
            <a:r>
              <a:rPr lang="en-US" dirty="0"/>
              <a:t> and subclasses in Racket, including </a:t>
            </a:r>
            <a:r>
              <a:rPr lang="en-US" b="1" dirty="0"/>
              <a:t>inherit-field</a:t>
            </a:r>
            <a:r>
              <a:rPr lang="en-US" dirty="0"/>
              <a:t> and </a:t>
            </a:r>
            <a:r>
              <a:rPr lang="en-US" b="1" dirty="0"/>
              <a:t>define/override</a:t>
            </a:r>
            <a:r>
              <a:rPr lang="en-US" dirty="0"/>
              <a:t>.</a:t>
            </a:r>
          </a:p>
          <a:p>
            <a:r>
              <a:rPr lang="en-US" dirty="0" smtClean="0"/>
              <a:t>We’ve seen the overriding-defaults pattern, in which a subclass overrides some methods of a complete superclass</a:t>
            </a:r>
          </a:p>
          <a:p>
            <a:r>
              <a:rPr lang="en-US" dirty="0" smtClean="0"/>
              <a:t>We  learned how </a:t>
            </a:r>
            <a:r>
              <a:rPr lang="en-US" b="1" dirty="0" smtClean="0"/>
              <a:t>this </a:t>
            </a:r>
            <a:r>
              <a:rPr lang="en-US" dirty="0"/>
              <a:t>works with inheritance</a:t>
            </a:r>
            <a:r>
              <a:rPr lang="en-US" dirty="0" smtClean="0"/>
              <a:t>,  and what </a:t>
            </a:r>
            <a:r>
              <a:rPr lang="en-US" b="1" dirty="0" smtClean="0"/>
              <a:t>super</a:t>
            </a:r>
            <a:r>
              <a:rPr lang="en-US" dirty="0" smtClean="0"/>
              <a:t> does.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flashing-</a:t>
            </a:r>
            <a:r>
              <a:rPr lang="en-US" dirty="0" err="1" smtClean="0"/>
              <a:t>balls.rkt</a:t>
            </a:r>
            <a:r>
              <a:rPr lang="en-US" dirty="0" smtClean="0"/>
              <a:t> in the Examples folder.</a:t>
            </a:r>
          </a:p>
          <a:p>
            <a:r>
              <a:rPr lang="en-US" dirty="0" smtClean="0"/>
              <a:t>If you have questions about this lesson, ask them on the Discussion Board.</a:t>
            </a:r>
          </a:p>
          <a:p>
            <a:r>
              <a:rPr lang="en-US" dirty="0" smtClean="0"/>
              <a:t>Do the Guided Practices 12.1 and 12.2 on the Module 12 page.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 Composition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Structural Decomposition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Generalization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 Recursion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Communication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12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28" idx="3"/>
            <a:endCxn id="7" idx="1"/>
          </p:cNvCxnSpPr>
          <p:nvPr/>
        </p:nvCxnSpPr>
        <p:spPr>
          <a:xfrm flipV="1">
            <a:off x="5486400" y="2024487"/>
            <a:ext cx="914400" cy="20167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Key Points for Lesson 12.1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 you should be able to explain how objects find methods by searching up the inheritance chain.</a:t>
            </a:r>
          </a:p>
          <a:p>
            <a:r>
              <a:rPr lang="en-US" dirty="0" smtClean="0"/>
              <a:t>Use the overriding-defaults pattern to introduce small variations of a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flashing-balls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want to define a new class that is just a small variation of an old class.  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we might want to make a ball that flashes different colors.  </a:t>
            </a:r>
            <a:endParaRPr lang="en-US" dirty="0" smtClean="0"/>
          </a:p>
          <a:p>
            <a:r>
              <a:rPr lang="en-US" dirty="0" smtClean="0"/>
              <a:t>To do this, create a subclass that inherits from the old class (the "superclass").</a:t>
            </a:r>
            <a:endParaRPr lang="en-US" dirty="0"/>
          </a:p>
          <a:p>
            <a:r>
              <a:rPr lang="en-US" dirty="0"/>
              <a:t>We call this the "overriding defaults" pattern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Let's look at a demonstration.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/>
              <a:t>Video demo: flashing-</a:t>
            </a:r>
            <a:r>
              <a:rPr lang="en-US" dirty="0" err="1" smtClean="0"/>
              <a:t>balls.rkt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youtu.be/YX5iFECva1I</a:t>
            </a:r>
            <a:r>
              <a:rPr lang="en-US" dirty="0" smtClean="0"/>
              <a:t> (7:56)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for Inheritance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Racket object system uses two features to implement inheritance:  </a:t>
            </a:r>
            <a:r>
              <a:rPr lang="en-US" b="1" dirty="0"/>
              <a:t>define/override</a:t>
            </a:r>
            <a:r>
              <a:rPr lang="en-US" dirty="0"/>
              <a:t> and </a:t>
            </a:r>
            <a:r>
              <a:rPr lang="en-US" b="1" dirty="0"/>
              <a:t>inherit-fields</a:t>
            </a:r>
            <a:r>
              <a:rPr lang="en-US" dirty="0"/>
              <a:t>.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define/override</a:t>
            </a:r>
            <a:r>
              <a:rPr lang="en-US" dirty="0" smtClean="0"/>
              <a:t> is used to define methods that override methods in the superclass.</a:t>
            </a:r>
          </a:p>
          <a:p>
            <a:pPr lvl="1"/>
            <a:r>
              <a:rPr lang="en-US" b="1" dirty="0">
                <a:latin typeface="Consolas" pitchFamily="49" charset="0"/>
                <a:cs typeface="Consolas" pitchFamily="49" charset="0"/>
              </a:rPr>
              <a:t>inherit-fields </a:t>
            </a:r>
            <a:r>
              <a:rPr lang="en-US" dirty="0"/>
              <a:t>is used to declare fields of the superclass that we want to make visible in the subclass.  </a:t>
            </a:r>
            <a:endParaRPr lang="en-US" dirty="0" smtClean="0"/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: x, y, selected?, radius  in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FlashingBall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/>
              <a:t>.  </a:t>
            </a:r>
          </a:p>
          <a:p>
            <a:pPr lvl="2"/>
            <a:r>
              <a:rPr lang="en-US" dirty="0" smtClean="0"/>
              <a:t>values are automatically supplied to the superclass on initialization.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60123" y="5612851"/>
            <a:ext cx="2180492" cy="10266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Other languages do this </a:t>
            </a:r>
            <a:r>
              <a:rPr lang="en-US" dirty="0" smtClean="0"/>
              <a:t>differently, so watch out!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fields are in the subclass?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init</a:t>
            </a:r>
            <a:r>
              <a:rPr lang="en-US" sz="2000" dirty="0"/>
              <a:t>-fields of a subclass are the </a:t>
            </a:r>
            <a:r>
              <a:rPr lang="en-US" sz="2000" dirty="0" err="1"/>
              <a:t>init</a:t>
            </a:r>
            <a:r>
              <a:rPr lang="en-US" sz="2000" dirty="0"/>
              <a:t>-fields of the superclass plus any additional </a:t>
            </a:r>
            <a:r>
              <a:rPr lang="en-US" sz="2000" dirty="0" err="1"/>
              <a:t>init</a:t>
            </a:r>
            <a:r>
              <a:rPr lang="en-US" sz="2000" dirty="0"/>
              <a:t>-fields declared in the subclass.   </a:t>
            </a:r>
            <a:endParaRPr lang="en-US" sz="2000" dirty="0" smtClean="0"/>
          </a:p>
          <a:p>
            <a:r>
              <a:rPr lang="en-US" sz="2000" dirty="0" err="1" smtClean="0"/>
              <a:t>FlashingBall</a:t>
            </a:r>
            <a:r>
              <a:rPr lang="en-US" sz="2000" dirty="0"/>
              <a:t>% doesn't declare any new </a:t>
            </a:r>
            <a:r>
              <a:rPr lang="en-US" sz="2000" dirty="0" err="1"/>
              <a:t>init</a:t>
            </a:r>
            <a:r>
              <a:rPr lang="en-US" sz="2000" dirty="0"/>
              <a:t>-fields, so its </a:t>
            </a:r>
            <a:r>
              <a:rPr lang="en-US" sz="2000" dirty="0" err="1"/>
              <a:t>init</a:t>
            </a:r>
            <a:r>
              <a:rPr lang="en-US" sz="2000" dirty="0"/>
              <a:t>-fields are the same as those of Ball%.  </a:t>
            </a:r>
            <a:endParaRPr lang="en-US" sz="2000" dirty="0" smtClean="0"/>
          </a:p>
          <a:p>
            <a:r>
              <a:rPr lang="en-US" sz="2000" dirty="0" err="1" smtClean="0"/>
              <a:t>init</a:t>
            </a:r>
            <a:r>
              <a:rPr lang="en-US" sz="2000" dirty="0" smtClean="0"/>
              <a:t>-fields </a:t>
            </a:r>
            <a:r>
              <a:rPr lang="en-US" sz="2000" dirty="0"/>
              <a:t>of the subclass are automatically sent to the superclass, so when we create a </a:t>
            </a:r>
            <a:r>
              <a:rPr lang="en-US" sz="2000" dirty="0" err="1"/>
              <a:t>FlashingBall</a:t>
            </a:r>
            <a:r>
              <a:rPr lang="en-US" sz="2000" dirty="0"/>
              <a:t>%, we write</a:t>
            </a:r>
          </a:p>
          <a:p>
            <a:endParaRPr lang="en-US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FlashingBall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% [x ...][y ...][box ...][speed ...])</a:t>
            </a:r>
          </a:p>
          <a:p>
            <a:endParaRPr lang="en-US" sz="2000" dirty="0"/>
          </a:p>
          <a:p>
            <a:r>
              <a:rPr lang="en-US" sz="2000" dirty="0"/>
              <a:t>Those values become the values for the fields in Ball%, so they can be used by the methods in Ball%. </a:t>
            </a:r>
            <a:endParaRPr lang="en-US" sz="2000" dirty="0" smtClean="0"/>
          </a:p>
          <a:p>
            <a:r>
              <a:rPr lang="en-US" sz="2000" dirty="0" smtClean="0"/>
              <a:t>x </a:t>
            </a:r>
            <a:r>
              <a:rPr lang="en-US" sz="2000" dirty="0"/>
              <a:t>and y are also inherited fields, so they are visible to the methods in </a:t>
            </a:r>
            <a:r>
              <a:rPr lang="en-US" sz="2000" dirty="0" err="1"/>
              <a:t>FlashingBall</a:t>
            </a:r>
            <a:r>
              <a:rPr lang="en-US" sz="2000" dirty="0"/>
              <a:t>% as well.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Video Demonstration: How inheritance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youtu.be/GifYzTiD7X4</a:t>
            </a:r>
            <a:r>
              <a:rPr lang="en-US" dirty="0" smtClean="0"/>
              <a:t> (2:23)</a:t>
            </a:r>
          </a:p>
          <a:p>
            <a:r>
              <a:rPr lang="en-US" dirty="0" smtClean="0"/>
              <a:t>The next few slides are the ones from the video.  Be sure to watch them as a Slide Show, so you can see the animation.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465a234ef5b7f5f1444e2252fe09067b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10367</TotalTime>
  <Words>1738</Words>
  <Application>Microsoft Office PowerPoint</Application>
  <PresentationFormat>On-screen Show (4:3)</PresentationFormat>
  <Paragraphs>298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Consolas</vt:lpstr>
      <vt:lpstr>Helvetica Neue</vt:lpstr>
      <vt:lpstr>Office Theme</vt:lpstr>
      <vt:lpstr>Basics of Inheritance</vt:lpstr>
      <vt:lpstr>Key Points for this Module</vt:lpstr>
      <vt:lpstr>PowerPoint Presentation</vt:lpstr>
      <vt:lpstr>Key Points for Lesson 12.1</vt:lpstr>
      <vt:lpstr>Example: flashing-balls</vt:lpstr>
      <vt:lpstr>Video demo: flashing-balls.rkt</vt:lpstr>
      <vt:lpstr>Features for Inheritance in Racket</vt:lpstr>
      <vt:lpstr>What fields are in the subclass?</vt:lpstr>
      <vt:lpstr>Video Demonstration: How inheritance works</vt:lpstr>
      <vt:lpstr>Review: Every object knows its class</vt:lpstr>
      <vt:lpstr>Review: Every object knows its class</vt:lpstr>
      <vt:lpstr>Every object knows its class</vt:lpstr>
      <vt:lpstr>Every object knows its class</vt:lpstr>
      <vt:lpstr>PowerPoint Presentation</vt:lpstr>
      <vt:lpstr>The overriding-defaults pattern</vt:lpstr>
      <vt:lpstr>Inheritance and this</vt:lpstr>
      <vt:lpstr>PowerPoint Presentation</vt:lpstr>
      <vt:lpstr>super</vt:lpstr>
      <vt:lpstr>Use case for super</vt:lpstr>
      <vt:lpstr>Use case for super</vt:lpstr>
      <vt:lpstr>You can call any method in the super</vt:lpstr>
      <vt:lpstr>this and super, summarized</vt:lpstr>
      <vt:lpstr>Summary of Lesson 12.1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288</cp:revision>
  <dcterms:created xsi:type="dcterms:W3CDTF">2006-08-16T00:00:00Z</dcterms:created>
  <dcterms:modified xsi:type="dcterms:W3CDTF">2014-11-19T20:40:12Z</dcterms:modified>
</cp:coreProperties>
</file>